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4B1D-5B67-4E44-99D8-755DEBC7492D}" type="datetimeFigureOut">
              <a:rPr lang="en-CA" smtClean="0"/>
              <a:t>04/11/2012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3979862-9982-4826-8711-E2EDAA57017B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4B1D-5B67-4E44-99D8-755DEBC7492D}" type="datetimeFigureOut">
              <a:rPr lang="en-CA" smtClean="0"/>
              <a:t>04/11/2012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9862-9982-4826-8711-E2EDAA57017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4B1D-5B67-4E44-99D8-755DEBC7492D}" type="datetimeFigureOut">
              <a:rPr lang="en-CA" smtClean="0"/>
              <a:t>04/11/2012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9862-9982-4826-8711-E2EDAA57017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4B1D-5B67-4E44-99D8-755DEBC7492D}" type="datetimeFigureOut">
              <a:rPr lang="en-CA" smtClean="0"/>
              <a:t>04/11/2012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9862-9982-4826-8711-E2EDAA57017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4B1D-5B67-4E44-99D8-755DEBC7492D}" type="datetimeFigureOut">
              <a:rPr lang="en-CA" smtClean="0"/>
              <a:t>04/11/2012</a:t>
            </a:fld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9862-9982-4826-8711-E2EDAA57017B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4B1D-5B67-4E44-99D8-755DEBC7492D}" type="datetimeFigureOut">
              <a:rPr lang="en-CA" smtClean="0"/>
              <a:t>04/11/2012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9862-9982-4826-8711-E2EDAA57017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4B1D-5B67-4E44-99D8-755DEBC7492D}" type="datetimeFigureOut">
              <a:rPr lang="en-CA" smtClean="0"/>
              <a:t>04/11/2012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9862-9982-4826-8711-E2EDAA57017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4B1D-5B67-4E44-99D8-755DEBC7492D}" type="datetimeFigureOut">
              <a:rPr lang="en-CA" smtClean="0"/>
              <a:t>04/11/2012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9862-9982-4826-8711-E2EDAA57017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4B1D-5B67-4E44-99D8-755DEBC7492D}" type="datetimeFigureOut">
              <a:rPr lang="en-CA" smtClean="0"/>
              <a:t>04/11/2012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9862-9982-4826-8711-E2EDAA57017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4B1D-5B67-4E44-99D8-755DEBC7492D}" type="datetimeFigureOut">
              <a:rPr lang="en-CA" smtClean="0"/>
              <a:t>04/11/2012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9862-9982-4826-8711-E2EDAA57017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4B1D-5B67-4E44-99D8-755DEBC7492D}" type="datetimeFigureOut">
              <a:rPr lang="en-CA" smtClean="0"/>
              <a:t>04/11/2012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9862-9982-4826-8711-E2EDAA57017B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9EF4B1D-5B67-4E44-99D8-755DEBC7492D}" type="datetimeFigureOut">
              <a:rPr lang="en-CA" smtClean="0"/>
              <a:t>04/11/2012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3979862-9982-4826-8711-E2EDAA57017B}" type="slidenum">
              <a:rPr lang="en-CA" smtClean="0"/>
              <a:t>‹#›</a:t>
            </a:fld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Requirements and Expectations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The Kite Runner </a:t>
            </a:r>
            <a:r>
              <a:rPr lang="en-US" dirty="0" smtClean="0"/>
              <a:t>Literary Essay</a:t>
            </a: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257704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MLA FORMAT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PLAGARISM, BEWARE!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6407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FORMATTING YOUR WORK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First page, at the top left, double spaced:</a:t>
            </a:r>
          </a:p>
          <a:p>
            <a:pPr lvl="1"/>
            <a:r>
              <a:rPr lang="en-US" dirty="0" smtClean="0"/>
              <a:t>Your Name (first and last)</a:t>
            </a:r>
          </a:p>
          <a:p>
            <a:pPr lvl="1"/>
            <a:r>
              <a:rPr lang="en-US" dirty="0" smtClean="0"/>
              <a:t>Course Code and Section (ENG 2D1-01)</a:t>
            </a:r>
          </a:p>
          <a:p>
            <a:pPr lvl="1"/>
            <a:r>
              <a:rPr lang="en-US" dirty="0" smtClean="0"/>
              <a:t>Teacher’s Name (Ms. Mauer)</a:t>
            </a:r>
          </a:p>
          <a:p>
            <a:pPr lvl="1"/>
            <a:r>
              <a:rPr lang="en-US" dirty="0" smtClean="0"/>
              <a:t>Due Date (Tuesday, November 27, 2012)</a:t>
            </a:r>
          </a:p>
          <a:p>
            <a:r>
              <a:rPr lang="en-US" dirty="0" smtClean="0"/>
              <a:t>Title of your essay</a:t>
            </a:r>
          </a:p>
          <a:p>
            <a:pPr lvl="1"/>
            <a:r>
              <a:rPr lang="en-US" dirty="0" smtClean="0"/>
              <a:t>Centered, on its own line</a:t>
            </a:r>
          </a:p>
          <a:p>
            <a:r>
              <a:rPr lang="en-US" dirty="0" smtClean="0"/>
              <a:t>Page numbers:</a:t>
            </a:r>
          </a:p>
          <a:p>
            <a:pPr lvl="1"/>
            <a:r>
              <a:rPr lang="en-US" dirty="0" smtClean="0"/>
              <a:t>Top right</a:t>
            </a:r>
          </a:p>
          <a:p>
            <a:pPr lvl="1"/>
            <a:r>
              <a:rPr lang="en-US" dirty="0" smtClean="0"/>
              <a:t>Your last name in the header, justified to the right</a:t>
            </a:r>
          </a:p>
          <a:p>
            <a:r>
              <a:rPr lang="en-US" dirty="0" smtClean="0"/>
              <a:t>Every page:</a:t>
            </a:r>
            <a:endParaRPr lang="en-CA" dirty="0"/>
          </a:p>
          <a:p>
            <a:pPr lvl="1"/>
            <a:r>
              <a:rPr lang="en-US" b="1" dirty="0" smtClean="0"/>
              <a:t>INDENT AT THE START OF EACH NEW PARAGRAPH!!!!!!!!!!!!!!</a:t>
            </a:r>
          </a:p>
          <a:p>
            <a:pPr lvl="1"/>
            <a:r>
              <a:rPr lang="en-US" dirty="0" smtClean="0"/>
              <a:t>1 inch margins</a:t>
            </a:r>
          </a:p>
          <a:p>
            <a:pPr lvl="1"/>
            <a:r>
              <a:rPr lang="en-US" dirty="0" smtClean="0"/>
              <a:t>Double spaced</a:t>
            </a:r>
          </a:p>
          <a:p>
            <a:pPr lvl="1"/>
            <a:r>
              <a:rPr lang="en-US" dirty="0" smtClean="0"/>
              <a:t>12-point, Times New Roman font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562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 quotations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Direct Quotation </a:t>
            </a:r>
            <a:r>
              <a:rPr lang="en-US" dirty="0" smtClean="0">
                <a:sym typeface="Wingdings" pitchFamily="2" charset="2"/>
              </a:rPr>
              <a:t> words that are not your own, but are borrowed from the text and appear in your own writing exactly as they appear in the text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Put in quotation marks. If there are multiple speakers, bookmark the lines of each speaker with an apostrophe.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Set the scene – who is present? Where? When? Why? (do this succinctly, in 1-2 sentences; avoid excessive plot summary!)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If the quote runs for longer than 3 lines, begin the quote on a new line, indent, and single space it. Use a colon (:) to set this up.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Cite with page numbers, in brackets, at the end of the quotation. This goes OUTSIDE of the quotation marks. </a:t>
            </a:r>
            <a:endParaRPr lang="en-US" dirty="0">
              <a:sym typeface="Wingdings" pitchFamily="2" charset="2"/>
            </a:endParaRPr>
          </a:p>
          <a:p>
            <a:pPr lvl="2"/>
            <a:r>
              <a:rPr lang="en-US" dirty="0" smtClean="0">
                <a:sym typeface="Wingdings" pitchFamily="2" charset="2"/>
              </a:rPr>
              <a:t>If the quote ends with a period, put the period outside of the citation bracket INSTEAD OF within the quotation.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If the quote does not end with a period, include the grammatical mark inside the quotation, and place a period at the end of the citation. </a:t>
            </a:r>
          </a:p>
          <a:p>
            <a:pPr lvl="1"/>
            <a:endParaRPr 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5618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QUOTATIONS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itchFamily="2" charset="2"/>
              </a:rPr>
              <a:t>Indirect Quotation  ideas or situations from the text that you’ve paraphrased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DO NOT put an indirect quotation in quotation marks!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Avoid excessive plot summary – be sure that you set the scene in a similar way that you would a direct quotation, but remember you are providing support from the text for your argument, not re-telling the novel. Choose your words accordingly.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Cite in the same way you would a direct quotation. Put the period outside the citation brackets, at the end of the last sentence of your indirect quotation.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3784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page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its own page, at the end of your work</a:t>
            </a:r>
          </a:p>
          <a:p>
            <a:r>
              <a:rPr lang="en-US" dirty="0" smtClean="0"/>
              <a:t>The title “Works Cited” should be centered at the top of this page</a:t>
            </a:r>
          </a:p>
          <a:p>
            <a:r>
              <a:rPr lang="en-US" dirty="0" smtClean="0"/>
              <a:t>This page should still be numbered and display your last name as all previous pages of your essay should</a:t>
            </a:r>
          </a:p>
          <a:p>
            <a:r>
              <a:rPr lang="en-US" dirty="0" smtClean="0"/>
              <a:t>This DOES NOT count as the final page of your essay (i.e. this is not page 4!)</a:t>
            </a:r>
          </a:p>
          <a:p>
            <a:r>
              <a:rPr lang="en-US" dirty="0" smtClean="0"/>
              <a:t>Citations are double spaced, and in alphabetical order by the first word that occurs in your citations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845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CITE A NOVEL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Author’s Last Name, Author’s First Name. </a:t>
            </a:r>
            <a:r>
              <a:rPr lang="en-US" i="1" dirty="0" smtClean="0"/>
              <a:t>Title of the 	Novel in Italics</a:t>
            </a:r>
            <a:r>
              <a:rPr lang="en-US" dirty="0" smtClean="0"/>
              <a:t>. Place of Publication: Name of	Publisher, Year of Publication.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FOR THIS ESSAY, THIS IS THE ONLY CITED WORK THAT YOU ARE EXPECTED TO INCLUDE!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126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THOUGHTS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Don’t be afraid to check in with your teacher if you have any questions or concerns. Be sure you do so well before the due date for each stage, though!</a:t>
            </a:r>
          </a:p>
          <a:p>
            <a:r>
              <a:rPr lang="en-US" dirty="0" smtClean="0"/>
              <a:t>Refer to this </a:t>
            </a:r>
            <a:r>
              <a:rPr lang="en-US" dirty="0"/>
              <a:t>P</a:t>
            </a:r>
            <a:r>
              <a:rPr lang="en-US" dirty="0" smtClean="0"/>
              <a:t>owerPoint if you need to – it will be posted on our course website (lmauer.wikispaces.com)</a:t>
            </a:r>
          </a:p>
          <a:p>
            <a:r>
              <a:rPr lang="en-US" dirty="0" smtClean="0"/>
              <a:t>Remember our due dates, and have each stage of your work ready to hand in when it’s due. This process work counts for HALF of your grade for this assignment!</a:t>
            </a:r>
          </a:p>
          <a:p>
            <a:pPr lvl="1"/>
            <a:r>
              <a:rPr lang="en-US" dirty="0" smtClean="0"/>
              <a:t>Essay Outline – due Friday, November 9</a:t>
            </a:r>
          </a:p>
          <a:p>
            <a:pPr lvl="1"/>
            <a:r>
              <a:rPr lang="en-US" dirty="0" smtClean="0"/>
              <a:t>Peer Edit – Monday, November 19 (bring a rough draft)</a:t>
            </a:r>
          </a:p>
          <a:p>
            <a:pPr lvl="1"/>
            <a:r>
              <a:rPr lang="en-US" dirty="0" smtClean="0"/>
              <a:t>Good Copy – due Tuesday, November 27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7750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this assignment, you are required to respond to one of the essay questions about </a:t>
            </a:r>
            <a:r>
              <a:rPr lang="en-US" i="1" dirty="0" smtClean="0"/>
              <a:t>The Kite Runner</a:t>
            </a:r>
            <a:r>
              <a:rPr lang="en-US" dirty="0" smtClean="0"/>
              <a:t> listed on your assignment handout, in a formal essay</a:t>
            </a:r>
          </a:p>
          <a:p>
            <a:r>
              <a:rPr lang="en-US" dirty="0" smtClean="0"/>
              <a:t>It is expected that you use the guidelines discussed on your assignment handout, and elaborated on in this presentation, to guide your response </a:t>
            </a:r>
          </a:p>
          <a:p>
            <a:r>
              <a:rPr lang="en-US" dirty="0" smtClean="0"/>
              <a:t>This assignment will be completed and graded in 3 parts:</a:t>
            </a:r>
          </a:p>
          <a:p>
            <a:pPr lvl="1"/>
            <a:r>
              <a:rPr lang="en-US" dirty="0" smtClean="0"/>
              <a:t>An essay outline – due FRIDAY, NOVEMBER 9</a:t>
            </a:r>
          </a:p>
          <a:p>
            <a:pPr lvl="1"/>
            <a:r>
              <a:rPr lang="en-US" dirty="0" smtClean="0"/>
              <a:t>A peer edit – rough draft due MONDAY, NOVEMBER 19</a:t>
            </a:r>
          </a:p>
          <a:p>
            <a:pPr lvl="1"/>
            <a:r>
              <a:rPr lang="en-US" dirty="0" smtClean="0"/>
              <a:t>A good copy – due TUESDAY, NOVEMBER 27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7306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ESSAY OUTLINE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TO COMPOSE YOUR ARGUMENT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6962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Hook </a:t>
            </a:r>
            <a:r>
              <a:rPr lang="en-US" dirty="0" smtClean="0">
                <a:sym typeface="Wingdings" pitchFamily="2" charset="2"/>
              </a:rPr>
              <a:t> an interesting sentence that begins your essay</a:t>
            </a:r>
          </a:p>
          <a:p>
            <a:pPr lvl="1"/>
            <a:r>
              <a:rPr lang="en-US" dirty="0">
                <a:sym typeface="Wingdings" pitchFamily="2" charset="2"/>
              </a:rPr>
              <a:t>Should introduce your topic, and capture your reader’s </a:t>
            </a:r>
            <a:r>
              <a:rPr lang="en-US" dirty="0" smtClean="0">
                <a:sym typeface="Wingdings" pitchFamily="2" charset="2"/>
              </a:rPr>
              <a:t>interest</a:t>
            </a:r>
          </a:p>
          <a:p>
            <a:r>
              <a:rPr lang="en-US" dirty="0" smtClean="0">
                <a:sym typeface="Wingdings" pitchFamily="2" charset="2"/>
              </a:rPr>
              <a:t>Thesis  1 sentence, your response to the essay question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Be assertive; state your opinion like you mean it!</a:t>
            </a:r>
          </a:p>
          <a:p>
            <a:r>
              <a:rPr lang="en-US" dirty="0" smtClean="0">
                <a:sym typeface="Wingdings" pitchFamily="2" charset="2"/>
              </a:rPr>
              <a:t>Plan  1-2 sentences which outline the 3 main points of your argument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Be succinct; don’t give your entire essay away at the outset!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2618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PARAGRAPHS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Transition </a:t>
            </a:r>
            <a:r>
              <a:rPr lang="en-US" dirty="0" smtClean="0">
                <a:sym typeface="Wingdings" pitchFamily="2" charset="2"/>
              </a:rPr>
              <a:t>1 sentence which progresses your essay from point to point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Re-state your main point, and list your 3 sub-points</a:t>
            </a:r>
          </a:p>
          <a:p>
            <a:r>
              <a:rPr lang="en-US" dirty="0" smtClean="0">
                <a:sym typeface="Wingdings" pitchFamily="2" charset="2"/>
              </a:rPr>
              <a:t>Reason  re-state your sub-point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Be sure this is done in new language</a:t>
            </a:r>
          </a:p>
          <a:p>
            <a:r>
              <a:rPr lang="en-US" dirty="0" smtClean="0">
                <a:sym typeface="Wingdings" pitchFamily="2" charset="2"/>
              </a:rPr>
              <a:t>Text Example  support your idea with a direct or indirect quotation from the text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Remember to put direct quotes in quotation marks, and to cite page numbers  for example: “This is my quote” (1).</a:t>
            </a:r>
          </a:p>
          <a:p>
            <a:r>
              <a:rPr lang="en-US" dirty="0" smtClean="0">
                <a:sym typeface="Wingdings" pitchFamily="2" charset="2"/>
              </a:rPr>
              <a:t>Connection to Thesis  state how this point relates to your main argument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Remind your reader of your main argument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056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Re-state Thesis </a:t>
            </a:r>
            <a:r>
              <a:rPr lang="en-US" dirty="0" smtClean="0">
                <a:sym typeface="Wingdings" pitchFamily="2" charset="2"/>
              </a:rPr>
              <a:t> reiterate your main argument by re-stating it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Remember to re-phrase as well</a:t>
            </a:r>
          </a:p>
          <a:p>
            <a:r>
              <a:rPr lang="en-US" dirty="0" smtClean="0">
                <a:sym typeface="Wingdings" pitchFamily="2" charset="2"/>
              </a:rPr>
              <a:t>Re-state Main Points  list your 3 main points once more at the end of your essay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Again, re-phrase</a:t>
            </a:r>
          </a:p>
          <a:p>
            <a:r>
              <a:rPr lang="en-US" dirty="0" smtClean="0">
                <a:sym typeface="Wingdings" pitchFamily="2" charset="2"/>
              </a:rPr>
              <a:t>Broader Concluding Statement  finish your paper with a general statement about your thesis and its significance to the understanding of this novel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Leave your reader with some food for thought – keep them thinking about your perspective on this novel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0151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Thesis, or not a thesis?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for a game!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6847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With a partner, decide which of the following is the best thesis.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en-US" dirty="0" smtClean="0"/>
              <a:t>Khaled Hosseini is my new favourite author because </a:t>
            </a:r>
            <a:r>
              <a:rPr lang="en-US" i="1" dirty="0" smtClean="0"/>
              <a:t>The Kite Runner</a:t>
            </a:r>
            <a:r>
              <a:rPr lang="en-US" dirty="0" smtClean="0"/>
              <a:t> is the best book I’ve ever read.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Why is this novel set in Afghanistan?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Hassan is the most charitable character in the novel.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Amir and Hassan grew up together in Afghanistan.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“A boy who won’t stand up for himself becomes a man who can’t stand up to anything.”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4563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ANSWERS TO “Thesis, or not a thesis?”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dirty="0" smtClean="0"/>
              <a:t>NOT A THESIS!</a:t>
            </a:r>
          </a:p>
          <a:p>
            <a:pPr lvl="1"/>
            <a:r>
              <a:rPr lang="en-US" dirty="0" smtClean="0"/>
              <a:t>A thesis should state your opinion, but should be able to be supported by facts.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NOT A THESIS!</a:t>
            </a:r>
          </a:p>
          <a:p>
            <a:pPr lvl="1"/>
            <a:r>
              <a:rPr lang="en-US" dirty="0" smtClean="0"/>
              <a:t>A thesis is never a question.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THIS IS A THESIS!</a:t>
            </a:r>
          </a:p>
          <a:p>
            <a:pPr lvl="1"/>
            <a:r>
              <a:rPr lang="en-US" dirty="0" smtClean="0"/>
              <a:t>This one statement clearly expresses the essayists’ opinion in succinct, direct language. 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NOT A THESIS!</a:t>
            </a:r>
          </a:p>
          <a:p>
            <a:pPr lvl="1"/>
            <a:r>
              <a:rPr lang="en-US" dirty="0" smtClean="0"/>
              <a:t>A thesis is not a fact, it is a justifiable opinion.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NOT A THESIS!</a:t>
            </a:r>
          </a:p>
          <a:p>
            <a:pPr lvl="1"/>
            <a:r>
              <a:rPr lang="en-US" dirty="0" smtClean="0"/>
              <a:t>A thesis is never a direct quotation from a novel; rather, it is your own opinion stated in your own words.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5140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144</TotalTime>
  <Words>1163</Words>
  <Application>Microsoft Office PowerPoint</Application>
  <PresentationFormat>On-screen Show (4:3)</PresentationFormat>
  <Paragraphs>103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Apothecary</vt:lpstr>
      <vt:lpstr>The Kite Runner Literary Essay</vt:lpstr>
      <vt:lpstr>INTRODUCTION</vt:lpstr>
      <vt:lpstr>THE ESSAY OUTLINE</vt:lpstr>
      <vt:lpstr>introduction</vt:lpstr>
      <vt:lpstr>BODY PARAGRAPHS</vt:lpstr>
      <vt:lpstr>CONCLUSION</vt:lpstr>
      <vt:lpstr>Thesis, or not a thesis?</vt:lpstr>
      <vt:lpstr>With a partner, decide which of the following is the best thesis.</vt:lpstr>
      <vt:lpstr>ANSWERS TO “Thesis, or not a thesis?”</vt:lpstr>
      <vt:lpstr>MLA FORMAT</vt:lpstr>
      <vt:lpstr>FORMATTING YOUR WORK</vt:lpstr>
      <vt:lpstr>Direct quotations</vt:lpstr>
      <vt:lpstr>INDIRECT QUOTATIONS</vt:lpstr>
      <vt:lpstr>Works cited page</vt:lpstr>
      <vt:lpstr>HOW TO CITE A NOVEL</vt:lpstr>
      <vt:lpstr>FINAL THOUGHTS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Kite Runner Literary Essay</dc:title>
  <dc:creator>Leah</dc:creator>
  <cp:lastModifiedBy>Leah</cp:lastModifiedBy>
  <cp:revision>9</cp:revision>
  <dcterms:created xsi:type="dcterms:W3CDTF">2012-11-04T21:46:17Z</dcterms:created>
  <dcterms:modified xsi:type="dcterms:W3CDTF">2012-11-05T00:10:48Z</dcterms:modified>
</cp:coreProperties>
</file>